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9525000" cx="6734175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Proxima Nova Semibold"/>
      <p:regular r:id="rId13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777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5726">
          <p15:clr>
            <a:srgbClr val="9AA0A6"/>
          </p15:clr>
        </p15:guide>
        <p15:guide id="5" pos="921">
          <p15:clr>
            <a:srgbClr val="9AA0A6"/>
          </p15:clr>
        </p15:guide>
        <p15:guide id="6" pos="1417">
          <p15:clr>
            <a:srgbClr val="9AA0A6"/>
          </p15:clr>
        </p15:guide>
        <p15:guide id="7" pos="1559">
          <p15:clr>
            <a:srgbClr val="9AA0A6"/>
          </p15:clr>
        </p15:guide>
        <p15:guide id="8" pos="2058">
          <p15:clr>
            <a:srgbClr val="9AA0A6"/>
          </p15:clr>
        </p15:guide>
        <p15:guide id="9" pos="2196">
          <p15:clr>
            <a:srgbClr val="9AA0A6"/>
          </p15:clr>
        </p15:guide>
        <p15:guide id="10" pos="2683">
          <p15:clr>
            <a:srgbClr val="9AA0A6"/>
          </p15:clr>
        </p15:guide>
        <p15:guide id="11" pos="2834">
          <p15:clr>
            <a:srgbClr val="9AA0A6"/>
          </p15:clr>
        </p15:guide>
        <p15:guide id="12" pos="3321">
          <p15:clr>
            <a:srgbClr val="9AA0A6"/>
          </p15:clr>
        </p15:guide>
        <p15:guide id="13" pos="3465">
          <p15:clr>
            <a:srgbClr val="9AA0A6"/>
          </p15:clr>
        </p15:guide>
        <p15:guide id="14" pos="39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00B332-1957-466D-AC4D-181871984DBC}">
  <a:tblStyle styleId="{9300B332-1957-466D-AC4D-181871984D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777"/>
        <p:guide pos="283"/>
        <p:guide pos="5726" orient="horz"/>
        <p:guide pos="921"/>
        <p:guide pos="1417"/>
        <p:guide pos="1559"/>
        <p:guide pos="2058"/>
        <p:guide pos="2196"/>
        <p:guide pos="2683"/>
        <p:guide pos="2834"/>
        <p:guide pos="3321"/>
        <p:guide pos="3465"/>
        <p:guide pos="39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ProximaNovaSemibold-regular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roximaNova-regular.fntdata"/><Relationship Id="rId15" Type="http://schemas.openxmlformats.org/officeDocument/2006/relationships/font" Target="fonts/ProximaNovaSemibold-boldItalic.fntdata"/><Relationship Id="rId14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ab940f58c_0_7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ab940f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ab940f58c_0_26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ab940f5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29560" y="1378843"/>
            <a:ext cx="6275100" cy="380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9554" y="5248380"/>
            <a:ext cx="62751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29554" y="2048380"/>
            <a:ext cx="6275100" cy="3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9554" y="5837454"/>
            <a:ext cx="6275100" cy="24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9554" y="3983056"/>
            <a:ext cx="62751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29554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558861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29554" y="1028889"/>
            <a:ext cx="2067900" cy="13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29554" y="2573333"/>
            <a:ext cx="2067900" cy="58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1049" y="833611"/>
            <a:ext cx="4689600" cy="75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367088" y="-231"/>
            <a:ext cx="3367200" cy="95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5530" y="2283657"/>
            <a:ext cx="2979000" cy="27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5530" y="5190880"/>
            <a:ext cx="29790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37736" y="1340880"/>
            <a:ext cx="2825700" cy="6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9554" y="7834398"/>
            <a:ext cx="4417800" cy="11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oftorg.com.ua/" TargetMode="External"/><Relationship Id="rId4" Type="http://schemas.openxmlformats.org/officeDocument/2006/relationships/hyperlink" Target="http://www.softorg.com.ua/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2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hyperlink" Target="https://www.youtube.com/watch?v=RZFtJT_73vk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oftorg.com.ua" TargetMode="External"/><Relationship Id="rId4" Type="http://schemas.openxmlformats.org/officeDocument/2006/relationships/hyperlink" Target="http://www.softorg.com.ua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19425" y="187972"/>
            <a:ext cx="3800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chemeClr val="dk1"/>
                </a:solidFill>
              </a:rPr>
              <a:t>ПП "КОМПАНІЯ" СОФТОРГ"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адреса: 65005, Одеська область, м Одеса,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Малиновський р-н, вул. Дальницька, 50/21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(048) 738-97-00</a:t>
            </a:r>
            <a:r>
              <a:rPr lang="ru" sz="900">
                <a:solidFill>
                  <a:schemeClr val="dk1"/>
                </a:solidFill>
              </a:rPr>
              <a:t>;</a:t>
            </a:r>
            <a:r>
              <a:rPr lang="ru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900" u="sng">
                <a:solidFill>
                  <a:srgbClr val="13139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www.softorg.com.ua</a:t>
            </a:r>
            <a:endParaRPr sz="1100">
              <a:solidFill>
                <a:srgbClr val="13139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42913" y="1072926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 txBox="1"/>
          <p:nvPr/>
        </p:nvSpPr>
        <p:spPr>
          <a:xfrm>
            <a:off x="450000" y="1129424"/>
            <a:ext cx="583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Kansai DFB1412PL</a:t>
            </a:r>
            <a:endParaRPr b="1" sz="24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875" y="1607075"/>
            <a:ext cx="312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12-голкова машина подвійного ланцюгового стібка для пришивання лампасів </a:t>
            </a:r>
            <a:endParaRPr sz="12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0000" y="3143513"/>
            <a:ext cx="28164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функції: </a:t>
            </a:r>
            <a:endParaRPr b="1" sz="15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2875" y="3572318"/>
            <a:ext cx="3299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Задній пулер для рівномірної подачі тканини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Лапка для пристрочування лампасів в комплекті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42863" y="4733655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3"/>
          <p:cNvSpPr txBox="1"/>
          <p:nvPr/>
        </p:nvSpPr>
        <p:spPr>
          <a:xfrm>
            <a:off x="1499675" y="4861625"/>
            <a:ext cx="353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Переваги моделі: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42463" y="307329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63" name="Google Shape;63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300" y="2526825"/>
            <a:ext cx="1742935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912475" y="3572318"/>
            <a:ext cx="2719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Закрита система змащування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для чистого шиття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Швидкість до 2500 ст/хв, функціональна та надійна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674" y="292977"/>
            <a:ext cx="2248896" cy="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67175" y="5767197"/>
            <a:ext cx="55032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Машина використовується для різних видів обробки тканини: виготовлення планок, настрочування лампасів, приточування гумки. Незамінна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на виробництві спідньої білизни, спортивного одягу, домашнього текстилю.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67175" y="5475168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Багатофункціональність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7175" y="6879351"/>
            <a:ext cx="550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Забезпечує рівномірну подачу тканини та запобігає її пошкодженню. </a:t>
            </a:r>
            <a:endParaRPr sz="1200">
              <a:solidFill>
                <a:srgbClr val="060720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875" y="557398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867175" y="6587322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Пулер для просування 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67175" y="7638252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 комплекті спеціальна лапка для приточування лампасів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до спортивного одягу.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67175" y="7346224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Пристосування для лампасів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075" y="666171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867175" y="8498520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Двошарові масляні ущільнювачі в зоні голководія та притискної лапки захищають швейні вироби від заплямування.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867175" y="8206492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Чисте шиття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59250" y="1220362"/>
            <a:ext cx="2060577" cy="175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775" y="751446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8075" y="8347831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442913" y="245099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442913" y="444120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 txBox="1"/>
          <p:nvPr/>
        </p:nvSpPr>
        <p:spPr>
          <a:xfrm>
            <a:off x="811675" y="455850"/>
            <a:ext cx="4909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характеристики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255900" y="1031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{9300B332-1957-466D-AC4D-181871984DBC}</a:tableStyleId>
              </a:tblPr>
              <a:tblGrid>
                <a:gridCol w="4511350"/>
                <a:gridCol w="1738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Тип матеріалів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Легкі, середні, важкі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Голка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DVx5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Кількість ниток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36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Відстань між голками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4,8/6,4 мм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Хід голководія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34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Система змащування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Автоматична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Висота підйому притискної лапки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10</a:t>
                      </a:r>
                      <a:r>
                        <a:rPr lang="ru" sz="1300"/>
                        <a:t> мм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Швидкість шиття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2</a:t>
                      </a:r>
                      <a:r>
                        <a:rPr lang="ru" sz="1300"/>
                        <a:t>500</a:t>
                      </a:r>
                      <a:r>
                        <a:rPr lang="ru" sz="1300"/>
                        <a:t> ст/хв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4"/>
          <p:cNvSpPr/>
          <p:nvPr/>
        </p:nvSpPr>
        <p:spPr>
          <a:xfrm flipH="1" rot="10800000">
            <a:off x="13500" y="8373473"/>
            <a:ext cx="6734178" cy="1163052"/>
          </a:xfrm>
          <a:prstGeom prst="flowChartDocument">
            <a:avLst/>
          </a:prstGeom>
          <a:solidFill>
            <a:srgbClr val="131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 r:id="rId3"/>
          </p:cNvPr>
          <p:cNvSpPr txBox="1"/>
          <p:nvPr/>
        </p:nvSpPr>
        <p:spPr>
          <a:xfrm>
            <a:off x="1694625" y="8765735"/>
            <a:ext cx="22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rgbClr val="00F0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www.softorg.ua</a:t>
            </a:r>
            <a:endParaRPr b="1" sz="1600">
              <a:solidFill>
                <a:srgbClr val="00F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899" y="8589126"/>
            <a:ext cx="860500" cy="8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4662675" y="9047127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welcome@softorg.ua</a:t>
            </a:r>
            <a:endParaRPr sz="11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025" y="9089403"/>
            <a:ext cx="315648" cy="3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7027" y="8720975"/>
            <a:ext cx="315648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662675" y="867259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+38 (067) 196 13 30</a:t>
            </a:r>
            <a:endParaRPr sz="13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