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</p:sldIdLst>
  <p:sldSz cy="9525000" cx="6734175"/>
  <p:notesSz cx="6858000" cy="9144000"/>
  <p:embeddedFontLst>
    <p:embeddedFont>
      <p:font typeface="Proxima Nova"/>
      <p:regular r:id="rId9"/>
      <p:bold r:id="rId10"/>
      <p:italic r:id="rId11"/>
      <p:boldItalic r:id="rId12"/>
    </p:embeddedFont>
    <p:embeddedFont>
      <p:font typeface="Proxima Nova Semibold"/>
      <p:regular r:id="rId13"/>
      <p:bold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3">
          <p15:clr>
            <a:srgbClr val="A4A3A4"/>
          </p15:clr>
        </p15:guide>
        <p15:guide id="2" pos="777">
          <p15:clr>
            <a:srgbClr val="A4A3A4"/>
          </p15:clr>
        </p15:guide>
        <p15:guide id="3" pos="283">
          <p15:clr>
            <a:srgbClr val="9AA0A6"/>
          </p15:clr>
        </p15:guide>
        <p15:guide id="4" orient="horz" pos="5726">
          <p15:clr>
            <a:srgbClr val="9AA0A6"/>
          </p15:clr>
        </p15:guide>
        <p15:guide id="5" pos="921">
          <p15:clr>
            <a:srgbClr val="9AA0A6"/>
          </p15:clr>
        </p15:guide>
        <p15:guide id="6" pos="1417">
          <p15:clr>
            <a:srgbClr val="9AA0A6"/>
          </p15:clr>
        </p15:guide>
        <p15:guide id="7" pos="1559">
          <p15:clr>
            <a:srgbClr val="9AA0A6"/>
          </p15:clr>
        </p15:guide>
        <p15:guide id="8" pos="2058">
          <p15:clr>
            <a:srgbClr val="9AA0A6"/>
          </p15:clr>
        </p15:guide>
        <p15:guide id="9" pos="2196">
          <p15:clr>
            <a:srgbClr val="9AA0A6"/>
          </p15:clr>
        </p15:guide>
        <p15:guide id="10" pos="2683">
          <p15:clr>
            <a:srgbClr val="9AA0A6"/>
          </p15:clr>
        </p15:guide>
        <p15:guide id="11" pos="2834">
          <p15:clr>
            <a:srgbClr val="9AA0A6"/>
          </p15:clr>
        </p15:guide>
        <p15:guide id="12" pos="3321">
          <p15:clr>
            <a:srgbClr val="9AA0A6"/>
          </p15:clr>
        </p15:guide>
        <p15:guide id="13" pos="3465">
          <p15:clr>
            <a:srgbClr val="9AA0A6"/>
          </p15:clr>
        </p15:guide>
        <p15:guide id="14" pos="395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F3BA9AC-16F4-4C57-A8CD-EFDBFA6DF221}">
  <a:tblStyle styleId="{3F3BA9AC-16F4-4C57-A8CD-EFDBFA6DF2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3" orient="horz"/>
        <p:guide pos="777"/>
        <p:guide pos="283"/>
        <p:guide pos="5726" orient="horz"/>
        <p:guide pos="921"/>
        <p:guide pos="1417"/>
        <p:guide pos="1559"/>
        <p:guide pos="2058"/>
        <p:guide pos="2196"/>
        <p:guide pos="2683"/>
        <p:guide pos="2834"/>
        <p:guide pos="3321"/>
        <p:guide pos="3465"/>
        <p:guide pos="395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roximaNova-italic.fntdata"/><Relationship Id="rId10" Type="http://schemas.openxmlformats.org/officeDocument/2006/relationships/font" Target="fonts/ProximaNova-bold.fntdata"/><Relationship Id="rId13" Type="http://schemas.openxmlformats.org/officeDocument/2006/relationships/font" Target="fonts/ProximaNovaSemibold-regular.fntdata"/><Relationship Id="rId12" Type="http://schemas.openxmlformats.org/officeDocument/2006/relationships/font" Target="fonts/ProximaNova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ProximaNova-regular.fntdata"/><Relationship Id="rId15" Type="http://schemas.openxmlformats.org/officeDocument/2006/relationships/font" Target="fonts/ProximaNovaSemibold-boldItalic.fntdata"/><Relationship Id="rId14" Type="http://schemas.openxmlformats.org/officeDocument/2006/relationships/font" Target="fonts/ProximaNovaSemibol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171" y="685800"/>
            <a:ext cx="2424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ab940f58c_0_7:notes"/>
          <p:cNvSpPr/>
          <p:nvPr>
            <p:ph idx="2" type="sldImg"/>
          </p:nvPr>
        </p:nvSpPr>
        <p:spPr>
          <a:xfrm>
            <a:off x="2217171" y="685800"/>
            <a:ext cx="2424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bab940f58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bab940f58c_0_26:notes"/>
          <p:cNvSpPr/>
          <p:nvPr>
            <p:ph idx="2" type="sldImg"/>
          </p:nvPr>
        </p:nvSpPr>
        <p:spPr>
          <a:xfrm>
            <a:off x="2217171" y="685800"/>
            <a:ext cx="2424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bab940f58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29560" y="1378843"/>
            <a:ext cx="6275100" cy="380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29554" y="5248380"/>
            <a:ext cx="6275100" cy="14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29554" y="2048380"/>
            <a:ext cx="6275100" cy="36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29554" y="5837454"/>
            <a:ext cx="6275100" cy="24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29554" y="3983056"/>
            <a:ext cx="6275100" cy="155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29554" y="824120"/>
            <a:ext cx="62751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29554" y="2134213"/>
            <a:ext cx="6275100" cy="63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29554" y="824120"/>
            <a:ext cx="62751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29554" y="2134213"/>
            <a:ext cx="2945700" cy="63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558861" y="2134213"/>
            <a:ext cx="2945700" cy="63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29554" y="824120"/>
            <a:ext cx="6275100" cy="10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29554" y="1028889"/>
            <a:ext cx="2067900" cy="139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29554" y="2573333"/>
            <a:ext cx="2067900" cy="58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61049" y="833611"/>
            <a:ext cx="4689600" cy="757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367088" y="-231"/>
            <a:ext cx="3367200" cy="952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95530" y="2283657"/>
            <a:ext cx="2979000" cy="27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95530" y="5190880"/>
            <a:ext cx="2979000" cy="22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3637736" y="1340880"/>
            <a:ext cx="2825700" cy="68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29554" y="7834398"/>
            <a:ext cx="4417800" cy="112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29554" y="824120"/>
            <a:ext cx="6275100" cy="10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29554" y="2134213"/>
            <a:ext cx="6275100" cy="6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239612" y="8635587"/>
            <a:ext cx="4041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softorg.com.ua/" TargetMode="External"/><Relationship Id="rId4" Type="http://schemas.openxmlformats.org/officeDocument/2006/relationships/hyperlink" Target="http://www.softorg.com.ua/" TargetMode="External"/><Relationship Id="rId11" Type="http://schemas.openxmlformats.org/officeDocument/2006/relationships/image" Target="../media/image9.png"/><Relationship Id="rId10" Type="http://schemas.openxmlformats.org/officeDocument/2006/relationships/image" Target="../media/image10.png"/><Relationship Id="rId12" Type="http://schemas.openxmlformats.org/officeDocument/2006/relationships/image" Target="../media/image1.png"/><Relationship Id="rId9" Type="http://schemas.openxmlformats.org/officeDocument/2006/relationships/image" Target="../media/image4.png"/><Relationship Id="rId5" Type="http://schemas.openxmlformats.org/officeDocument/2006/relationships/hyperlink" Target="https://www.youtube.com/watch?v=PCaGRpqj93E&amp;t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softorg.com.ua" TargetMode="External"/><Relationship Id="rId4" Type="http://schemas.openxmlformats.org/officeDocument/2006/relationships/hyperlink" Target="http://www.softorg.com.ua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419425" y="187972"/>
            <a:ext cx="38004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900">
                <a:solidFill>
                  <a:schemeClr val="dk1"/>
                </a:solidFill>
              </a:rPr>
              <a:t>ПП "КОМПАНІЯ" СОФТОРГ"</a:t>
            </a:r>
            <a:br>
              <a:rPr b="1" lang="ru" sz="900">
                <a:solidFill>
                  <a:schemeClr val="dk1"/>
                </a:solidFill>
              </a:rPr>
            </a:br>
            <a:r>
              <a:rPr b="1" lang="ru" sz="900">
                <a:solidFill>
                  <a:schemeClr val="dk1"/>
                </a:solidFill>
              </a:rPr>
              <a:t>адреса: 65005, Одеська область, м Одеса,</a:t>
            </a:r>
            <a:br>
              <a:rPr b="1" lang="ru" sz="900">
                <a:solidFill>
                  <a:schemeClr val="dk1"/>
                </a:solidFill>
              </a:rPr>
            </a:br>
            <a:r>
              <a:rPr b="1" lang="ru" sz="900">
                <a:solidFill>
                  <a:schemeClr val="dk1"/>
                </a:solidFill>
              </a:rPr>
              <a:t>Малиновський р-н, вул. Дальницька, 50/21</a:t>
            </a:r>
            <a:br>
              <a:rPr b="1" lang="ru" sz="900">
                <a:solidFill>
                  <a:schemeClr val="dk1"/>
                </a:solidFill>
              </a:rPr>
            </a:br>
            <a:r>
              <a:rPr b="1" lang="ru" sz="900">
                <a:solidFill>
                  <a:schemeClr val="dk1"/>
                </a:solidFill>
              </a:rPr>
              <a:t>(048) 738-97-00</a:t>
            </a:r>
            <a:r>
              <a:rPr lang="ru" sz="900">
                <a:solidFill>
                  <a:schemeClr val="dk1"/>
                </a:solidFill>
              </a:rPr>
              <a:t>;</a:t>
            </a:r>
            <a:r>
              <a:rPr lang="ru" sz="9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ru" sz="900" u="sng">
                <a:solidFill>
                  <a:srgbClr val="13139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www.softorg.com.ua</a:t>
            </a:r>
            <a:endParaRPr sz="1100">
              <a:solidFill>
                <a:srgbClr val="13139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442913" y="1072926"/>
            <a:ext cx="5848350" cy="48753"/>
          </a:xfrm>
          <a:custGeom>
            <a:rect b="b" l="l" r="r" t="t"/>
            <a:pathLst>
              <a:path extrusionOk="0" h="6713" w="233934">
                <a:moveTo>
                  <a:pt x="0" y="6096"/>
                </a:moveTo>
                <a:cubicBezTo>
                  <a:pt x="22295" y="1651"/>
                  <a:pt x="45500" y="4261"/>
                  <a:pt x="68199" y="5525"/>
                </a:cubicBezTo>
                <a:cubicBezTo>
                  <a:pt x="114942" y="8129"/>
                  <a:pt x="161976" y="6155"/>
                  <a:pt x="208598" y="1905"/>
                </a:cubicBezTo>
                <a:cubicBezTo>
                  <a:pt x="217032" y="1136"/>
                  <a:pt x="225630" y="1666"/>
                  <a:pt x="233934" y="0"/>
                </a:cubicBezTo>
              </a:path>
            </a:pathLst>
          </a:custGeom>
          <a:noFill/>
          <a:ln cap="flat" cmpd="sng" w="19050">
            <a:solidFill>
              <a:srgbClr val="EFEFF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Google Shape;56;p13"/>
          <p:cNvSpPr txBox="1"/>
          <p:nvPr/>
        </p:nvSpPr>
        <p:spPr>
          <a:xfrm>
            <a:off x="450000" y="1129424"/>
            <a:ext cx="583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60720"/>
                </a:solidFill>
                <a:latin typeface="Proxima Nova"/>
                <a:ea typeface="Proxima Nova"/>
                <a:cs typeface="Proxima Nova"/>
                <a:sym typeface="Proxima Nova"/>
              </a:rPr>
              <a:t>Kansai NFS6604G </a:t>
            </a:r>
            <a:endParaRPr b="1" sz="2400">
              <a:solidFill>
                <a:srgbClr val="06072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57875" y="1607075"/>
            <a:ext cx="312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Високошвидкісна 4-голкова плоскошовна машина “флетлок” </a:t>
            </a:r>
            <a:br>
              <a:rPr lang="ru" sz="1200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</a:br>
            <a:r>
              <a:rPr lang="ru" sz="1200">
                <a:solidFill>
                  <a:srgbClr val="43434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для легких та середніх тканин </a:t>
            </a:r>
            <a:endParaRPr sz="12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50000" y="3143513"/>
            <a:ext cx="28164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9999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060720"/>
                </a:solidFill>
                <a:latin typeface="Proxima Nova"/>
                <a:ea typeface="Proxima Nova"/>
                <a:cs typeface="Proxima Nova"/>
                <a:sym typeface="Proxima Nova"/>
              </a:rPr>
              <a:t>Основні функції: </a:t>
            </a:r>
            <a:endParaRPr b="1" sz="1500">
              <a:solidFill>
                <a:srgbClr val="06072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442875" y="3572318"/>
            <a:ext cx="32991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9849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Для пошиття спідньої білизни, спортивного одягу, трикотажних виробів. </a:t>
            </a:r>
            <a:endParaRPr sz="1100">
              <a:solidFill>
                <a:schemeClr val="dk1"/>
              </a:solidFill>
            </a:endParaRPr>
          </a:p>
          <a:p>
            <a:pPr indent="0" lvl="0" marL="179999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159849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Proxima Nova Semibold"/>
              <a:buChar char="●"/>
            </a:pPr>
            <a:r>
              <a:rPr lang="ru" sz="1100">
                <a:solidFill>
                  <a:schemeClr val="dk1"/>
                </a:solidFill>
              </a:rPr>
              <a:t>Подвійна притискна лапка</a:t>
            </a:r>
            <a:endParaRPr sz="1100">
              <a:solidFill>
                <a:schemeClr val="dk1"/>
              </a:solidFill>
            </a:endParaRPr>
          </a:p>
          <a:p>
            <a:pPr indent="0" lvl="0" marL="179999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442863" y="4733655"/>
            <a:ext cx="5848350" cy="48753"/>
          </a:xfrm>
          <a:custGeom>
            <a:rect b="b" l="l" r="r" t="t"/>
            <a:pathLst>
              <a:path extrusionOk="0" h="6713" w="233934">
                <a:moveTo>
                  <a:pt x="0" y="6096"/>
                </a:moveTo>
                <a:cubicBezTo>
                  <a:pt x="22295" y="1651"/>
                  <a:pt x="45500" y="4261"/>
                  <a:pt x="68199" y="5525"/>
                </a:cubicBezTo>
                <a:cubicBezTo>
                  <a:pt x="114942" y="8129"/>
                  <a:pt x="161976" y="6155"/>
                  <a:pt x="208598" y="1905"/>
                </a:cubicBezTo>
                <a:cubicBezTo>
                  <a:pt x="217032" y="1136"/>
                  <a:pt x="225630" y="1666"/>
                  <a:pt x="233934" y="0"/>
                </a:cubicBezTo>
              </a:path>
            </a:pathLst>
          </a:custGeom>
          <a:noFill/>
          <a:ln cap="flat" cmpd="sng" w="19050">
            <a:solidFill>
              <a:srgbClr val="00F0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" name="Google Shape;61;p13"/>
          <p:cNvSpPr txBox="1"/>
          <p:nvPr/>
        </p:nvSpPr>
        <p:spPr>
          <a:xfrm>
            <a:off x="1499675" y="4861625"/>
            <a:ext cx="35337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2200">
                <a:solidFill>
                  <a:srgbClr val="060720"/>
                </a:solidFill>
                <a:latin typeface="Proxima Nova"/>
                <a:ea typeface="Proxima Nova"/>
                <a:cs typeface="Proxima Nova"/>
                <a:sym typeface="Proxima Nova"/>
              </a:rPr>
              <a:t>Переваги моделі:</a:t>
            </a:r>
            <a:endParaRPr b="1" sz="2200">
              <a:solidFill>
                <a:srgbClr val="06072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542463" y="3073292"/>
            <a:ext cx="5848350" cy="48753"/>
          </a:xfrm>
          <a:custGeom>
            <a:rect b="b" l="l" r="r" t="t"/>
            <a:pathLst>
              <a:path extrusionOk="0" h="6713" w="233934">
                <a:moveTo>
                  <a:pt x="0" y="6096"/>
                </a:moveTo>
                <a:cubicBezTo>
                  <a:pt x="22295" y="1651"/>
                  <a:pt x="45500" y="4261"/>
                  <a:pt x="68199" y="5525"/>
                </a:cubicBezTo>
                <a:cubicBezTo>
                  <a:pt x="114942" y="8129"/>
                  <a:pt x="161976" y="6155"/>
                  <a:pt x="208598" y="1905"/>
                </a:cubicBezTo>
                <a:cubicBezTo>
                  <a:pt x="217032" y="1136"/>
                  <a:pt x="225630" y="1666"/>
                  <a:pt x="233934" y="0"/>
                </a:cubicBezTo>
              </a:path>
            </a:pathLst>
          </a:custGeom>
          <a:noFill/>
          <a:ln cap="flat" cmpd="sng" w="19050">
            <a:solidFill>
              <a:srgbClr val="00F0FF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63" name="Google Shape;63;p1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0300" y="2526825"/>
            <a:ext cx="1742935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3912475" y="3572318"/>
            <a:ext cx="2719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9849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Proxima Nova Semibold"/>
              <a:buChar char="●"/>
            </a:pPr>
            <a:r>
              <a:rPr lang="ru" sz="1100">
                <a:solidFill>
                  <a:schemeClr val="dk1"/>
                </a:solidFill>
              </a:rPr>
              <a:t>Пристрій пневматичного всмоктування </a:t>
            </a:r>
            <a:endParaRPr sz="11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179999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159849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Proxima Nova Semibold"/>
              <a:buChar char="●"/>
            </a:pPr>
            <a:r>
              <a:rPr lang="ru" sz="1100">
                <a:solidFill>
                  <a:schemeClr val="dk1"/>
                </a:solidFill>
              </a:rPr>
              <a:t>Вбудований енергоощадний серводвигун </a:t>
            </a:r>
            <a:endParaRPr sz="1100">
              <a:solidFill>
                <a:schemeClr val="dk1"/>
              </a:solidFill>
            </a:endParaRPr>
          </a:p>
          <a:p>
            <a:pPr indent="0" lvl="0" marL="179999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0674" y="292977"/>
            <a:ext cx="2248896" cy="5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867175" y="5767197"/>
            <a:ext cx="55032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Довжину стібка та диференціальний коефіцієнт можна відрегулювати важелями з зовнішньої сторони машини.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867175" y="5475168"/>
            <a:ext cx="550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b="1" lang="ru" sz="1600">
                <a:solidFill>
                  <a:schemeClr val="dk1"/>
                </a:solidFill>
              </a:rPr>
              <a:t>Легке регулювання </a:t>
            </a:r>
            <a:endParaRPr b="1" sz="1200">
              <a:solidFill>
                <a:srgbClr val="060720"/>
              </a:solidFill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867175" y="6686718"/>
            <a:ext cx="5503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Диференціальний рух подачі можна налаштувати від 1 : 1,5 до 1 : 0,5 перемиканням положення куліси подачі.</a:t>
            </a:r>
            <a:endParaRPr sz="1200">
              <a:solidFill>
                <a:srgbClr val="060720"/>
              </a:solidFill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7875" y="5573985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>
            <a:off x="867175" y="6394690"/>
            <a:ext cx="550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b="1" lang="ru" sz="1600">
                <a:solidFill>
                  <a:schemeClr val="dk1"/>
                </a:solidFill>
              </a:rPr>
              <a:t>Зміна диференціальної подачі</a:t>
            </a:r>
            <a:endParaRPr b="1" sz="1200">
              <a:solidFill>
                <a:srgbClr val="060720"/>
              </a:solidFill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867175" y="7638252"/>
            <a:ext cx="5503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М’яка захисна подушка-накладка для більш комфортної роботи з машиною. </a:t>
            </a:r>
            <a:endParaRPr sz="1200">
              <a:solidFill>
                <a:srgbClr val="060720"/>
              </a:solidFill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867175" y="7346224"/>
            <a:ext cx="550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b="1" lang="ru" sz="1600">
                <a:solidFill>
                  <a:schemeClr val="dk1"/>
                </a:solidFill>
              </a:rPr>
              <a:t>Зручність для оператора </a:t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73" name="Google Shape;73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8075" y="6530831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21550" y="1198669"/>
            <a:ext cx="2038400" cy="179763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/>
          <p:nvPr/>
        </p:nvSpPr>
        <p:spPr>
          <a:xfrm>
            <a:off x="867175" y="8498520"/>
            <a:ext cx="5503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Споживає на 70% менше електроенергії, ніж моделі з фрикційним двигуном. Працює тихіше та з мінімальними вібраціями. </a:t>
            </a:r>
            <a:endParaRPr sz="1200">
              <a:solidFill>
                <a:srgbClr val="060720"/>
              </a:solidFill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867175" y="8206492"/>
            <a:ext cx="550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b="1" lang="ru" sz="1600">
                <a:solidFill>
                  <a:schemeClr val="dk1"/>
                </a:solidFill>
              </a:rPr>
              <a:t>Енергоощадний серводвигун </a:t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77" name="Google Shape;77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58075" y="7487681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58075" y="8340506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/>
          <p:nvPr/>
        </p:nvSpPr>
        <p:spPr>
          <a:xfrm>
            <a:off x="442913" y="245099"/>
            <a:ext cx="5848350" cy="48753"/>
          </a:xfrm>
          <a:custGeom>
            <a:rect b="b" l="l" r="r" t="t"/>
            <a:pathLst>
              <a:path extrusionOk="0" h="6713" w="233934">
                <a:moveTo>
                  <a:pt x="0" y="6096"/>
                </a:moveTo>
                <a:cubicBezTo>
                  <a:pt x="22295" y="1651"/>
                  <a:pt x="45500" y="4261"/>
                  <a:pt x="68199" y="5525"/>
                </a:cubicBezTo>
                <a:cubicBezTo>
                  <a:pt x="114942" y="8129"/>
                  <a:pt x="161976" y="6155"/>
                  <a:pt x="208598" y="1905"/>
                </a:cubicBezTo>
                <a:cubicBezTo>
                  <a:pt x="217032" y="1136"/>
                  <a:pt x="225630" y="1666"/>
                  <a:pt x="233934" y="0"/>
                </a:cubicBezTo>
              </a:path>
            </a:pathLst>
          </a:custGeom>
          <a:noFill/>
          <a:ln cap="flat" cmpd="sng" w="19050">
            <a:solidFill>
              <a:srgbClr val="EFEFF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Google Shape;84;p14"/>
          <p:cNvSpPr/>
          <p:nvPr/>
        </p:nvSpPr>
        <p:spPr>
          <a:xfrm>
            <a:off x="442913" y="4441202"/>
            <a:ext cx="5848350" cy="48753"/>
          </a:xfrm>
          <a:custGeom>
            <a:rect b="b" l="l" r="r" t="t"/>
            <a:pathLst>
              <a:path extrusionOk="0" h="6713" w="233934">
                <a:moveTo>
                  <a:pt x="0" y="6096"/>
                </a:moveTo>
                <a:cubicBezTo>
                  <a:pt x="22295" y="1651"/>
                  <a:pt x="45500" y="4261"/>
                  <a:pt x="68199" y="5525"/>
                </a:cubicBezTo>
                <a:cubicBezTo>
                  <a:pt x="114942" y="8129"/>
                  <a:pt x="161976" y="6155"/>
                  <a:pt x="208598" y="1905"/>
                </a:cubicBezTo>
                <a:cubicBezTo>
                  <a:pt x="217032" y="1136"/>
                  <a:pt x="225630" y="1666"/>
                  <a:pt x="233934" y="0"/>
                </a:cubicBezTo>
              </a:path>
            </a:pathLst>
          </a:custGeom>
          <a:noFill/>
          <a:ln cap="flat" cmpd="sng" w="19050">
            <a:solidFill>
              <a:srgbClr val="EFEFF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Google Shape;85;p14"/>
          <p:cNvSpPr txBox="1"/>
          <p:nvPr/>
        </p:nvSpPr>
        <p:spPr>
          <a:xfrm>
            <a:off x="811675" y="455850"/>
            <a:ext cx="49098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060720"/>
                </a:solidFill>
                <a:latin typeface="Proxima Nova"/>
                <a:ea typeface="Proxima Nova"/>
                <a:cs typeface="Proxima Nova"/>
                <a:sym typeface="Proxima Nova"/>
              </a:rPr>
              <a:t>Основні характеристики</a:t>
            </a:r>
            <a:endParaRPr b="1" sz="2200">
              <a:solidFill>
                <a:srgbClr val="06072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86" name="Google Shape;86;p14"/>
          <p:cNvGraphicFramePr/>
          <p:nvPr/>
        </p:nvGraphicFramePr>
        <p:xfrm>
          <a:off x="255900" y="10317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{3F3BA9AC-16F4-4C57-A8CD-EFDBFA6DF221}</a:tableStyleId>
              </a:tblPr>
              <a:tblGrid>
                <a:gridCol w="4511350"/>
                <a:gridCol w="1738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Тип матеріалів  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Легкі, середні </a:t>
                      </a:r>
                      <a:endParaRPr sz="13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Голка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300">
                          <a:solidFill>
                            <a:schemeClr val="dk1"/>
                          </a:solidFill>
                        </a:rPr>
                        <a:t>FLX118GCS 10  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Кількість ниток  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6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Відстань між голками  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300">
                          <a:solidFill>
                            <a:schemeClr val="dk1"/>
                          </a:solidFill>
                        </a:rPr>
                        <a:t>6 мм 5,2 мм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Хід голководія  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30 мм  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Диференціал</a:t>
                      </a: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  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1:0.5~1:1.5  </a:t>
                      </a:r>
                      <a:endParaRPr sz="13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Висота підйому притискної лапки  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6 мм</a:t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300">
                          <a:solidFill>
                            <a:schemeClr val="lt1"/>
                          </a:solidFill>
                        </a:rPr>
                        <a:t>Швидкість шиття  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4200</a:t>
                      </a:r>
                      <a:r>
                        <a:rPr lang="ru" sz="1300"/>
                        <a:t> ст/хв  </a:t>
                      </a:r>
                      <a:endParaRPr sz="13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7" name="Google Shape;87;p14"/>
          <p:cNvSpPr/>
          <p:nvPr/>
        </p:nvSpPr>
        <p:spPr>
          <a:xfrm flipH="1" rot="10800000">
            <a:off x="13500" y="8373473"/>
            <a:ext cx="6734178" cy="1163052"/>
          </a:xfrm>
          <a:prstGeom prst="flowChartDocument">
            <a:avLst/>
          </a:prstGeom>
          <a:solidFill>
            <a:srgbClr val="1313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8" name="Google Shape;88;p14">
            <a:hlinkClick r:id="rId3"/>
          </p:cNvPr>
          <p:cNvSpPr txBox="1"/>
          <p:nvPr/>
        </p:nvSpPr>
        <p:spPr>
          <a:xfrm>
            <a:off x="1694625" y="8765735"/>
            <a:ext cx="2223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 u="sng">
                <a:solidFill>
                  <a:srgbClr val="00F0FF"/>
                </a:solid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www.softorg.ua</a:t>
            </a:r>
            <a:endParaRPr b="1" sz="1600">
              <a:solidFill>
                <a:srgbClr val="00F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9" name="Google Shape;8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5899" y="8589126"/>
            <a:ext cx="860500" cy="8604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/>
          <p:nvPr/>
        </p:nvSpPr>
        <p:spPr>
          <a:xfrm>
            <a:off x="4662675" y="9047127"/>
            <a:ext cx="208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welcome@softorg.ua</a:t>
            </a:r>
            <a:endParaRPr sz="11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91" name="Google Shape;9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47025" y="9089403"/>
            <a:ext cx="315648" cy="31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47027" y="8720975"/>
            <a:ext cx="315648" cy="3156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4662675" y="8672597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+38 (067) 196 13 30</a:t>
            </a:r>
            <a:endParaRPr sz="13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