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9525000" cx="6734175"/>
  <p:notesSz cx="6858000" cy="9144000"/>
  <p:embeddedFontLst>
    <p:embeddedFont>
      <p:font typeface="Proxima Nova"/>
      <p:regular r:id="rId9"/>
      <p:bold r:id="rId10"/>
      <p:italic r:id="rId11"/>
      <p:boldItalic r:id="rId12"/>
    </p:embeddedFont>
    <p:embeddedFont>
      <p:font typeface="Proxima Nova Semibold"/>
      <p:regular r:id="rId13"/>
      <p:bold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3">
          <p15:clr>
            <a:srgbClr val="A4A3A4"/>
          </p15:clr>
        </p15:guide>
        <p15:guide id="2" pos="777">
          <p15:clr>
            <a:srgbClr val="A4A3A4"/>
          </p15:clr>
        </p15:guide>
        <p15:guide id="3" pos="283">
          <p15:clr>
            <a:srgbClr val="9AA0A6"/>
          </p15:clr>
        </p15:guide>
        <p15:guide id="4" orient="horz" pos="5726">
          <p15:clr>
            <a:srgbClr val="9AA0A6"/>
          </p15:clr>
        </p15:guide>
        <p15:guide id="5" pos="921">
          <p15:clr>
            <a:srgbClr val="9AA0A6"/>
          </p15:clr>
        </p15:guide>
        <p15:guide id="6" pos="1417">
          <p15:clr>
            <a:srgbClr val="9AA0A6"/>
          </p15:clr>
        </p15:guide>
        <p15:guide id="7" pos="1559">
          <p15:clr>
            <a:srgbClr val="9AA0A6"/>
          </p15:clr>
        </p15:guide>
        <p15:guide id="8" pos="2058">
          <p15:clr>
            <a:srgbClr val="9AA0A6"/>
          </p15:clr>
        </p15:guide>
        <p15:guide id="9" pos="2196">
          <p15:clr>
            <a:srgbClr val="9AA0A6"/>
          </p15:clr>
        </p15:guide>
        <p15:guide id="10" pos="2683">
          <p15:clr>
            <a:srgbClr val="9AA0A6"/>
          </p15:clr>
        </p15:guide>
        <p15:guide id="11" pos="2834">
          <p15:clr>
            <a:srgbClr val="9AA0A6"/>
          </p15:clr>
        </p15:guide>
        <p15:guide id="12" pos="3321">
          <p15:clr>
            <a:srgbClr val="9AA0A6"/>
          </p15:clr>
        </p15:guide>
        <p15:guide id="13" pos="3465">
          <p15:clr>
            <a:srgbClr val="9AA0A6"/>
          </p15:clr>
        </p15:guide>
        <p15:guide id="14" pos="395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48F5261-EC7F-4914-9BE0-F8AC3B59E1E4}">
  <a:tblStyle styleId="{C48F5261-EC7F-4914-9BE0-F8AC3B59E1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3" orient="horz"/>
        <p:guide pos="777"/>
        <p:guide pos="283"/>
        <p:guide pos="5726" orient="horz"/>
        <p:guide pos="921"/>
        <p:guide pos="1417"/>
        <p:guide pos="1559"/>
        <p:guide pos="2058"/>
        <p:guide pos="2196"/>
        <p:guide pos="2683"/>
        <p:guide pos="2834"/>
        <p:guide pos="3321"/>
        <p:guide pos="3465"/>
        <p:guide pos="395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roximaNova-italic.fntdata"/><Relationship Id="rId10" Type="http://schemas.openxmlformats.org/officeDocument/2006/relationships/font" Target="fonts/ProximaNova-bold.fntdata"/><Relationship Id="rId13" Type="http://schemas.openxmlformats.org/officeDocument/2006/relationships/font" Target="fonts/ProximaNovaSemibold-regular.fntdata"/><Relationship Id="rId12" Type="http://schemas.openxmlformats.org/officeDocument/2006/relationships/font" Target="fonts/ProximaNov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ProximaNova-regular.fntdata"/><Relationship Id="rId15" Type="http://schemas.openxmlformats.org/officeDocument/2006/relationships/font" Target="fonts/ProximaNovaSemibold-boldItalic.fntdata"/><Relationship Id="rId14" Type="http://schemas.openxmlformats.org/officeDocument/2006/relationships/font" Target="fonts/ProximaNovaSemibol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171" y="685800"/>
            <a:ext cx="2424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ab940f58c_0_7:notes"/>
          <p:cNvSpPr/>
          <p:nvPr>
            <p:ph idx="2" type="sldImg"/>
          </p:nvPr>
        </p:nvSpPr>
        <p:spPr>
          <a:xfrm>
            <a:off x="2217171" y="685800"/>
            <a:ext cx="2424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bab940f58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bab940f58c_0_26:notes"/>
          <p:cNvSpPr/>
          <p:nvPr>
            <p:ph idx="2" type="sldImg"/>
          </p:nvPr>
        </p:nvSpPr>
        <p:spPr>
          <a:xfrm>
            <a:off x="2217171" y="685800"/>
            <a:ext cx="2424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bab940f58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29560" y="1378843"/>
            <a:ext cx="6275100" cy="380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29554" y="5248380"/>
            <a:ext cx="6275100" cy="14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29554" y="2048380"/>
            <a:ext cx="6275100" cy="3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29554" y="5837454"/>
            <a:ext cx="6275100" cy="24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29554" y="3983056"/>
            <a:ext cx="6275100" cy="15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29554" y="824120"/>
            <a:ext cx="62751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29554" y="2134213"/>
            <a:ext cx="6275100" cy="63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29554" y="824120"/>
            <a:ext cx="62751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29554" y="2134213"/>
            <a:ext cx="2945700" cy="63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558861" y="2134213"/>
            <a:ext cx="2945700" cy="63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29554" y="824120"/>
            <a:ext cx="62751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29554" y="1028889"/>
            <a:ext cx="2067900" cy="139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29554" y="2573333"/>
            <a:ext cx="2067900" cy="58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61049" y="833611"/>
            <a:ext cx="4689600" cy="757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367088" y="-231"/>
            <a:ext cx="3367200" cy="952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95530" y="2283657"/>
            <a:ext cx="2979000" cy="27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95530" y="5190880"/>
            <a:ext cx="2979000" cy="22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637736" y="1340880"/>
            <a:ext cx="2825700" cy="68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29554" y="7834398"/>
            <a:ext cx="4417800" cy="112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29554" y="824120"/>
            <a:ext cx="6275100" cy="10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29554" y="2134213"/>
            <a:ext cx="6275100" cy="6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softorg.com.ua/" TargetMode="External"/><Relationship Id="rId4" Type="http://schemas.openxmlformats.org/officeDocument/2006/relationships/hyperlink" Target="http://www.softorg.com.ua/" TargetMode="External"/><Relationship Id="rId11" Type="http://schemas.openxmlformats.org/officeDocument/2006/relationships/image" Target="../media/image8.png"/><Relationship Id="rId10" Type="http://schemas.openxmlformats.org/officeDocument/2006/relationships/image" Target="../media/image2.png"/><Relationship Id="rId12" Type="http://schemas.openxmlformats.org/officeDocument/2006/relationships/image" Target="../media/image5.png"/><Relationship Id="rId9" Type="http://schemas.openxmlformats.org/officeDocument/2006/relationships/image" Target="../media/image4.png"/><Relationship Id="rId5" Type="http://schemas.openxmlformats.org/officeDocument/2006/relationships/hyperlink" Target="https://www.youtube.com/watch?v=KdjQ2GlnweE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oftorg.com.ua" TargetMode="External"/><Relationship Id="rId4" Type="http://schemas.openxmlformats.org/officeDocument/2006/relationships/hyperlink" Target="http://www.softorg.com.ua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419425" y="187972"/>
            <a:ext cx="38004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900">
                <a:solidFill>
                  <a:schemeClr val="dk1"/>
                </a:solidFill>
              </a:rPr>
              <a:t>ПП "КОМПАНІЯ" СОФТОРГ"</a:t>
            </a:r>
            <a:br>
              <a:rPr b="1" lang="ru" sz="900">
                <a:solidFill>
                  <a:schemeClr val="dk1"/>
                </a:solidFill>
              </a:rPr>
            </a:br>
            <a:r>
              <a:rPr b="1" lang="ru" sz="900">
                <a:solidFill>
                  <a:schemeClr val="dk1"/>
                </a:solidFill>
              </a:rPr>
              <a:t>адреса: 65005, Одеська область, м Одеса,</a:t>
            </a:r>
            <a:br>
              <a:rPr b="1" lang="ru" sz="900">
                <a:solidFill>
                  <a:schemeClr val="dk1"/>
                </a:solidFill>
              </a:rPr>
            </a:br>
            <a:r>
              <a:rPr b="1" lang="ru" sz="900">
                <a:solidFill>
                  <a:schemeClr val="dk1"/>
                </a:solidFill>
              </a:rPr>
              <a:t>Малиновський р-н, вул. Дальницька, 50/21</a:t>
            </a:r>
            <a:br>
              <a:rPr b="1" lang="ru" sz="900">
                <a:solidFill>
                  <a:schemeClr val="dk1"/>
                </a:solidFill>
              </a:rPr>
            </a:br>
            <a:r>
              <a:rPr b="1" lang="ru" sz="900">
                <a:solidFill>
                  <a:schemeClr val="dk1"/>
                </a:solidFill>
              </a:rPr>
              <a:t>(048) 738-97-00</a:t>
            </a:r>
            <a:r>
              <a:rPr lang="ru" sz="900">
                <a:solidFill>
                  <a:schemeClr val="dk1"/>
                </a:solidFill>
              </a:rPr>
              <a:t>;</a:t>
            </a:r>
            <a:r>
              <a:rPr lang="ru" sz="9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ru" sz="900" u="sng">
                <a:solidFill>
                  <a:srgbClr val="13139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www.softorg.com.ua</a:t>
            </a:r>
            <a:endParaRPr sz="1100">
              <a:solidFill>
                <a:srgbClr val="13139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442913" y="1072926"/>
            <a:ext cx="5848350" cy="48753"/>
          </a:xfrm>
          <a:custGeom>
            <a:rect b="b" l="l" r="r" t="t"/>
            <a:pathLst>
              <a:path extrusionOk="0" h="6713" w="233934">
                <a:moveTo>
                  <a:pt x="0" y="6096"/>
                </a:moveTo>
                <a:cubicBezTo>
                  <a:pt x="22295" y="1651"/>
                  <a:pt x="45500" y="4261"/>
                  <a:pt x="68199" y="5525"/>
                </a:cubicBezTo>
                <a:cubicBezTo>
                  <a:pt x="114942" y="8129"/>
                  <a:pt x="161976" y="6155"/>
                  <a:pt x="208598" y="1905"/>
                </a:cubicBezTo>
                <a:cubicBezTo>
                  <a:pt x="217032" y="1136"/>
                  <a:pt x="225630" y="1666"/>
                  <a:pt x="233934" y="0"/>
                </a:cubicBezTo>
              </a:path>
            </a:pathLst>
          </a:custGeom>
          <a:noFill/>
          <a:ln cap="flat" cmpd="sng" w="19050">
            <a:solidFill>
              <a:srgbClr val="EFEFF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Google Shape;56;p13"/>
          <p:cNvSpPr txBox="1"/>
          <p:nvPr/>
        </p:nvSpPr>
        <p:spPr>
          <a:xfrm>
            <a:off x="450000" y="1129424"/>
            <a:ext cx="583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60720"/>
                </a:solidFill>
                <a:latin typeface="Proxima Nova"/>
                <a:ea typeface="Proxima Nova"/>
                <a:cs typeface="Proxima Nova"/>
                <a:sym typeface="Proxima Nova"/>
              </a:rPr>
              <a:t>Kansai NR9803GALK</a:t>
            </a:r>
            <a:endParaRPr b="1" sz="2400">
              <a:solidFill>
                <a:srgbClr val="06072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57875" y="1607075"/>
            <a:ext cx="312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Високошвидкісна плоскошовна машина з автоматичними функціями </a:t>
            </a:r>
            <a:endParaRPr sz="12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50000" y="3143513"/>
            <a:ext cx="28164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9999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60720"/>
                </a:solidFill>
                <a:latin typeface="Proxima Nova"/>
                <a:ea typeface="Proxima Nova"/>
                <a:cs typeface="Proxima Nova"/>
                <a:sym typeface="Proxima Nova"/>
              </a:rPr>
              <a:t>Основні функції: </a:t>
            </a:r>
            <a:endParaRPr b="1" sz="1500">
              <a:solidFill>
                <a:srgbClr val="06072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42875" y="3572318"/>
            <a:ext cx="3299100" cy="17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9849" lvl="0" marL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Для обробки легких та середніх тканин, підгинання краю виробів та обробки рукавів</a:t>
            </a:r>
            <a:br>
              <a:rPr lang="ru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159849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Циліндрична платформа, діаметром 280 мм</a:t>
            </a:r>
            <a:endParaRPr sz="1100">
              <a:solidFill>
                <a:schemeClr val="dk1"/>
              </a:solidFill>
            </a:endParaRPr>
          </a:p>
          <a:p>
            <a:pPr indent="0" lvl="0" marL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79999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442863" y="4733655"/>
            <a:ext cx="5848350" cy="48753"/>
          </a:xfrm>
          <a:custGeom>
            <a:rect b="b" l="l" r="r" t="t"/>
            <a:pathLst>
              <a:path extrusionOk="0" h="6713" w="233934">
                <a:moveTo>
                  <a:pt x="0" y="6096"/>
                </a:moveTo>
                <a:cubicBezTo>
                  <a:pt x="22295" y="1651"/>
                  <a:pt x="45500" y="4261"/>
                  <a:pt x="68199" y="5525"/>
                </a:cubicBezTo>
                <a:cubicBezTo>
                  <a:pt x="114942" y="8129"/>
                  <a:pt x="161976" y="6155"/>
                  <a:pt x="208598" y="1905"/>
                </a:cubicBezTo>
                <a:cubicBezTo>
                  <a:pt x="217032" y="1136"/>
                  <a:pt x="225630" y="1666"/>
                  <a:pt x="233934" y="0"/>
                </a:cubicBezTo>
              </a:path>
            </a:pathLst>
          </a:custGeom>
          <a:noFill/>
          <a:ln cap="flat" cmpd="sng" w="19050">
            <a:solidFill>
              <a:srgbClr val="00F0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Google Shape;61;p13"/>
          <p:cNvSpPr txBox="1"/>
          <p:nvPr/>
        </p:nvSpPr>
        <p:spPr>
          <a:xfrm>
            <a:off x="1499675" y="4861625"/>
            <a:ext cx="35337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200">
                <a:solidFill>
                  <a:srgbClr val="060720"/>
                </a:solidFill>
                <a:latin typeface="Proxima Nova"/>
                <a:ea typeface="Proxima Nova"/>
                <a:cs typeface="Proxima Nova"/>
                <a:sym typeface="Proxima Nova"/>
              </a:rPr>
              <a:t>Переваги моделі:</a:t>
            </a:r>
            <a:endParaRPr b="1" sz="2200">
              <a:solidFill>
                <a:srgbClr val="06072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542463" y="3073292"/>
            <a:ext cx="5848350" cy="48753"/>
          </a:xfrm>
          <a:custGeom>
            <a:rect b="b" l="l" r="r" t="t"/>
            <a:pathLst>
              <a:path extrusionOk="0" h="6713" w="233934">
                <a:moveTo>
                  <a:pt x="0" y="6096"/>
                </a:moveTo>
                <a:cubicBezTo>
                  <a:pt x="22295" y="1651"/>
                  <a:pt x="45500" y="4261"/>
                  <a:pt x="68199" y="5525"/>
                </a:cubicBezTo>
                <a:cubicBezTo>
                  <a:pt x="114942" y="8129"/>
                  <a:pt x="161976" y="6155"/>
                  <a:pt x="208598" y="1905"/>
                </a:cubicBezTo>
                <a:cubicBezTo>
                  <a:pt x="217032" y="1136"/>
                  <a:pt x="225630" y="1666"/>
                  <a:pt x="233934" y="0"/>
                </a:cubicBezTo>
              </a:path>
            </a:pathLst>
          </a:custGeom>
          <a:noFill/>
          <a:ln cap="flat" cmpd="sng" w="19050">
            <a:solidFill>
              <a:srgbClr val="00F0FF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63" name="Google Shape;63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300" y="2526825"/>
            <a:ext cx="1742935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3912475" y="3572318"/>
            <a:ext cx="2719200" cy="17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9849" lvl="0" marL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Пневматична обрізка нитки та підйом лапки </a:t>
            </a:r>
            <a:br>
              <a:rPr lang="ru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159849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Хід голководія збільшений до 33 мм </a:t>
            </a:r>
            <a:endParaRPr sz="1100">
              <a:solidFill>
                <a:schemeClr val="dk1"/>
              </a:solidFill>
            </a:endParaRPr>
          </a:p>
          <a:p>
            <a:pPr indent="0" lvl="0" marL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79999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79999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0674" y="292977"/>
            <a:ext cx="2248896" cy="5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867175" y="5767197"/>
            <a:ext cx="55032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Двошарові масляні ущільнювачі в зоні голководія та притискної лапки захищають швейні вироби від заплямування.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867175" y="5475168"/>
            <a:ext cx="550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b="1" lang="ru" sz="1600">
                <a:solidFill>
                  <a:schemeClr val="dk1"/>
                </a:solidFill>
              </a:rPr>
              <a:t>Чисте шиття </a:t>
            </a:r>
            <a:endParaRPr b="1" sz="1200">
              <a:solidFill>
                <a:srgbClr val="060720"/>
              </a:solidFill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867175" y="6716892"/>
            <a:ext cx="5503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Регулювання ходу та заміна голководія здійснюється лише за допомогою викрутки. Хід можна збільшити до 33 мм. </a:t>
            </a:r>
            <a:endParaRPr sz="1200">
              <a:solidFill>
                <a:srgbClr val="060720"/>
              </a:solidFill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3775" y="6544222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867175" y="6424864"/>
            <a:ext cx="550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b="1" lang="ru" sz="1600">
                <a:solidFill>
                  <a:schemeClr val="dk1"/>
                </a:solidFill>
              </a:rPr>
              <a:t>Легке регулювання ходу голководія </a:t>
            </a:r>
            <a:endParaRPr b="1" sz="1200">
              <a:solidFill>
                <a:srgbClr val="060720"/>
              </a:solidFill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867175" y="7638252"/>
            <a:ext cx="5503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Пневматична обрізка нитки та автоматичний підйом лапки збільшують продуктивність та полегшують роботу оператора. </a:t>
            </a:r>
            <a:endParaRPr sz="1200">
              <a:solidFill>
                <a:srgbClr val="060720"/>
              </a:solidFill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867175" y="7346224"/>
            <a:ext cx="550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b="1" lang="ru" sz="1600">
                <a:solidFill>
                  <a:schemeClr val="dk1"/>
                </a:solidFill>
              </a:rPr>
              <a:t>Автоматичні функції 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867175" y="8548810"/>
            <a:ext cx="5503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Спеціальне покриття ходових деталей машини збільшує їх термін служби </a:t>
            </a:r>
            <a:br>
              <a:rPr lang="ru" sz="1100">
                <a:solidFill>
                  <a:schemeClr val="dk1"/>
                </a:solidFill>
              </a:rPr>
            </a:br>
            <a:r>
              <a:rPr lang="ru" sz="1100">
                <a:solidFill>
                  <a:schemeClr val="dk1"/>
                </a:solidFill>
              </a:rPr>
              <a:t>та робить це обладнання дійсно надійним та довговічним. </a:t>
            </a:r>
            <a:endParaRPr sz="1200">
              <a:solidFill>
                <a:srgbClr val="060720"/>
              </a:solidFill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867175" y="8256782"/>
            <a:ext cx="550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b="1" lang="ru" sz="1600">
                <a:solidFill>
                  <a:schemeClr val="dk1"/>
                </a:solidFill>
              </a:rPr>
              <a:t>Довговічність 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3775" y="7514462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3775" y="5573981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 rotWithShape="1">
          <a:blip r:embed="rId11">
            <a:alphaModFix/>
          </a:blip>
          <a:srcRect b="0" l="6140" r="6140" t="0"/>
          <a:stretch/>
        </p:blipFill>
        <p:spPr>
          <a:xfrm>
            <a:off x="4216459" y="1133671"/>
            <a:ext cx="1804416" cy="18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3775" y="8394387"/>
            <a:ext cx="457201" cy="45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/>
          <p:nvPr/>
        </p:nvSpPr>
        <p:spPr>
          <a:xfrm>
            <a:off x="442913" y="245099"/>
            <a:ext cx="5848350" cy="48753"/>
          </a:xfrm>
          <a:custGeom>
            <a:rect b="b" l="l" r="r" t="t"/>
            <a:pathLst>
              <a:path extrusionOk="0" h="6713" w="233934">
                <a:moveTo>
                  <a:pt x="0" y="6096"/>
                </a:moveTo>
                <a:cubicBezTo>
                  <a:pt x="22295" y="1651"/>
                  <a:pt x="45500" y="4261"/>
                  <a:pt x="68199" y="5525"/>
                </a:cubicBezTo>
                <a:cubicBezTo>
                  <a:pt x="114942" y="8129"/>
                  <a:pt x="161976" y="6155"/>
                  <a:pt x="208598" y="1905"/>
                </a:cubicBezTo>
                <a:cubicBezTo>
                  <a:pt x="217032" y="1136"/>
                  <a:pt x="225630" y="1666"/>
                  <a:pt x="233934" y="0"/>
                </a:cubicBezTo>
              </a:path>
            </a:pathLst>
          </a:custGeom>
          <a:noFill/>
          <a:ln cap="flat" cmpd="sng" w="19050">
            <a:solidFill>
              <a:srgbClr val="EFEFF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Google Shape;84;p14"/>
          <p:cNvSpPr/>
          <p:nvPr/>
        </p:nvSpPr>
        <p:spPr>
          <a:xfrm>
            <a:off x="442913" y="4746002"/>
            <a:ext cx="5848350" cy="48753"/>
          </a:xfrm>
          <a:custGeom>
            <a:rect b="b" l="l" r="r" t="t"/>
            <a:pathLst>
              <a:path extrusionOk="0" h="6713" w="233934">
                <a:moveTo>
                  <a:pt x="0" y="6096"/>
                </a:moveTo>
                <a:cubicBezTo>
                  <a:pt x="22295" y="1651"/>
                  <a:pt x="45500" y="4261"/>
                  <a:pt x="68199" y="5525"/>
                </a:cubicBezTo>
                <a:cubicBezTo>
                  <a:pt x="114942" y="8129"/>
                  <a:pt x="161976" y="6155"/>
                  <a:pt x="208598" y="1905"/>
                </a:cubicBezTo>
                <a:cubicBezTo>
                  <a:pt x="217032" y="1136"/>
                  <a:pt x="225630" y="1666"/>
                  <a:pt x="233934" y="0"/>
                </a:cubicBezTo>
              </a:path>
            </a:pathLst>
          </a:custGeom>
          <a:noFill/>
          <a:ln cap="flat" cmpd="sng" w="19050">
            <a:solidFill>
              <a:srgbClr val="EFEFF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Google Shape;85;p14"/>
          <p:cNvSpPr txBox="1"/>
          <p:nvPr/>
        </p:nvSpPr>
        <p:spPr>
          <a:xfrm>
            <a:off x="811675" y="455850"/>
            <a:ext cx="49098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060720"/>
                </a:solidFill>
                <a:latin typeface="Proxima Nova"/>
                <a:ea typeface="Proxima Nova"/>
                <a:cs typeface="Proxima Nova"/>
                <a:sym typeface="Proxima Nova"/>
              </a:rPr>
              <a:t>Основні характеристики</a:t>
            </a:r>
            <a:endParaRPr b="1" sz="2200">
              <a:solidFill>
                <a:srgbClr val="06072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86" name="Google Shape;86;p14"/>
          <p:cNvGraphicFramePr/>
          <p:nvPr/>
        </p:nvGraphicFramePr>
        <p:xfrm>
          <a:off x="255900" y="10317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{C48F5261-EC7F-4914-9BE0-F8AC3B59E1E4}</a:tableStyleId>
              </a:tblPr>
              <a:tblGrid>
                <a:gridCol w="3334550"/>
                <a:gridCol w="2914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Тип матеріалів  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Легкі, середні  </a:t>
                      </a:r>
                      <a:endParaRPr sz="13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Голка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300">
                          <a:solidFill>
                            <a:schemeClr val="dk1"/>
                          </a:solidFill>
                        </a:rPr>
                        <a:t>UY128GAS #9-14  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Кількість ниток  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5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Відстань між голками  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300">
                          <a:solidFill>
                            <a:schemeClr val="dk1"/>
                          </a:solidFill>
                        </a:rPr>
                        <a:t>7/32, 1/4   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Хід голководія  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31 (можна збільшити до 33 мм)  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Диференціал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0.3~2.9   </a:t>
                      </a:r>
                      <a:endParaRPr sz="13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Довжина стібка  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1,6-4,2 мм  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Висота підйому притискної лапки  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6 мм</a:t>
                      </a:r>
                      <a:endParaRPr sz="13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Швидкість шиття  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>
                          <a:solidFill>
                            <a:schemeClr val="dk1"/>
                          </a:solidFill>
                        </a:rPr>
                        <a:t>60</a:t>
                      </a:r>
                      <a:r>
                        <a:rPr lang="ru" sz="1300">
                          <a:solidFill>
                            <a:schemeClr val="dk1"/>
                          </a:solidFill>
                        </a:rPr>
                        <a:t>00 ст/хв  </a:t>
                      </a:r>
                      <a:endParaRPr sz="13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7" name="Google Shape;87;p14"/>
          <p:cNvSpPr/>
          <p:nvPr/>
        </p:nvSpPr>
        <p:spPr>
          <a:xfrm flipH="1" rot="10800000">
            <a:off x="13500" y="8373473"/>
            <a:ext cx="6734178" cy="1163052"/>
          </a:xfrm>
          <a:prstGeom prst="flowChartDocument">
            <a:avLst/>
          </a:prstGeom>
          <a:solidFill>
            <a:srgbClr val="1313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8" name="Google Shape;88;p14">
            <a:hlinkClick r:id="rId3"/>
          </p:cNvPr>
          <p:cNvSpPr txBox="1"/>
          <p:nvPr/>
        </p:nvSpPr>
        <p:spPr>
          <a:xfrm>
            <a:off x="1694625" y="8765735"/>
            <a:ext cx="2223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 u="sng">
                <a:solidFill>
                  <a:srgbClr val="00F0FF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www.softorg.ua</a:t>
            </a:r>
            <a:endParaRPr b="1" sz="1600">
              <a:solidFill>
                <a:srgbClr val="00F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9" name="Google Shape;8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5899" y="8589126"/>
            <a:ext cx="860500" cy="8604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/>
          <p:nvPr/>
        </p:nvSpPr>
        <p:spPr>
          <a:xfrm>
            <a:off x="4662675" y="9047127"/>
            <a:ext cx="208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welcome@softorg.ua</a:t>
            </a:r>
            <a:endParaRPr sz="11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47025" y="9089403"/>
            <a:ext cx="315648" cy="31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7027" y="8720975"/>
            <a:ext cx="315648" cy="3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4662675" y="8672597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+38 (067) 196 13 30</a:t>
            </a:r>
            <a:endParaRPr sz="13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