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</p:sldIdLst>
  <p:sldSz cy="9525000" cx="6734175"/>
  <p:notesSz cx="6858000" cy="9144000"/>
  <p:embeddedFontLst>
    <p:embeddedFont>
      <p:font typeface="Proxima Nova"/>
      <p:regular r:id="rId9"/>
      <p:bold r:id="rId10"/>
      <p:italic r:id="rId11"/>
      <p:boldItalic r:id="rId12"/>
    </p:embeddedFont>
    <p:embeddedFont>
      <p:font typeface="Proxima Nova Semibold"/>
      <p:regular r:id="rId13"/>
      <p:bold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3">
          <p15:clr>
            <a:srgbClr val="A4A3A4"/>
          </p15:clr>
        </p15:guide>
        <p15:guide id="2" pos="777">
          <p15:clr>
            <a:srgbClr val="A4A3A4"/>
          </p15:clr>
        </p15:guide>
        <p15:guide id="3" pos="283">
          <p15:clr>
            <a:srgbClr val="9AA0A6"/>
          </p15:clr>
        </p15:guide>
        <p15:guide id="4" orient="horz" pos="5726">
          <p15:clr>
            <a:srgbClr val="9AA0A6"/>
          </p15:clr>
        </p15:guide>
        <p15:guide id="5" pos="921">
          <p15:clr>
            <a:srgbClr val="9AA0A6"/>
          </p15:clr>
        </p15:guide>
        <p15:guide id="6" pos="1417">
          <p15:clr>
            <a:srgbClr val="9AA0A6"/>
          </p15:clr>
        </p15:guide>
        <p15:guide id="7" pos="1559">
          <p15:clr>
            <a:srgbClr val="9AA0A6"/>
          </p15:clr>
        </p15:guide>
        <p15:guide id="8" pos="2058">
          <p15:clr>
            <a:srgbClr val="9AA0A6"/>
          </p15:clr>
        </p15:guide>
        <p15:guide id="9" pos="2196">
          <p15:clr>
            <a:srgbClr val="9AA0A6"/>
          </p15:clr>
        </p15:guide>
        <p15:guide id="10" pos="2683">
          <p15:clr>
            <a:srgbClr val="9AA0A6"/>
          </p15:clr>
        </p15:guide>
        <p15:guide id="11" pos="2834">
          <p15:clr>
            <a:srgbClr val="9AA0A6"/>
          </p15:clr>
        </p15:guide>
        <p15:guide id="12" pos="3321">
          <p15:clr>
            <a:srgbClr val="9AA0A6"/>
          </p15:clr>
        </p15:guide>
        <p15:guide id="13" pos="3465">
          <p15:clr>
            <a:srgbClr val="9AA0A6"/>
          </p15:clr>
        </p15:guide>
        <p15:guide id="14" pos="3959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50D456D-E961-49A8-827A-E27343D8C205}">
  <a:tblStyle styleId="{150D456D-E961-49A8-827A-E27343D8C20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3" orient="horz"/>
        <p:guide pos="777"/>
        <p:guide pos="283"/>
        <p:guide pos="5726" orient="horz"/>
        <p:guide pos="921"/>
        <p:guide pos="1417"/>
        <p:guide pos="1559"/>
        <p:guide pos="2058"/>
        <p:guide pos="2196"/>
        <p:guide pos="2683"/>
        <p:guide pos="2834"/>
        <p:guide pos="3321"/>
        <p:guide pos="3465"/>
        <p:guide pos="3959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roximaNova-italic.fntdata"/><Relationship Id="rId10" Type="http://schemas.openxmlformats.org/officeDocument/2006/relationships/font" Target="fonts/ProximaNova-bold.fntdata"/><Relationship Id="rId13" Type="http://schemas.openxmlformats.org/officeDocument/2006/relationships/font" Target="fonts/ProximaNovaSemibold-regular.fntdata"/><Relationship Id="rId12" Type="http://schemas.openxmlformats.org/officeDocument/2006/relationships/font" Target="fonts/ProximaNova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font" Target="fonts/ProximaNova-regular.fntdata"/><Relationship Id="rId15" Type="http://schemas.openxmlformats.org/officeDocument/2006/relationships/font" Target="fonts/ProximaNovaSemibold-boldItalic.fntdata"/><Relationship Id="rId14" Type="http://schemas.openxmlformats.org/officeDocument/2006/relationships/font" Target="fonts/ProximaNovaSemibold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171" y="685800"/>
            <a:ext cx="2424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bab940f58c_0_7:notes"/>
          <p:cNvSpPr/>
          <p:nvPr>
            <p:ph idx="2" type="sldImg"/>
          </p:nvPr>
        </p:nvSpPr>
        <p:spPr>
          <a:xfrm>
            <a:off x="2217171" y="685800"/>
            <a:ext cx="2424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bab940f58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bab940f58c_0_26:notes"/>
          <p:cNvSpPr/>
          <p:nvPr>
            <p:ph idx="2" type="sldImg"/>
          </p:nvPr>
        </p:nvSpPr>
        <p:spPr>
          <a:xfrm>
            <a:off x="2217171" y="685800"/>
            <a:ext cx="2424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bab940f58c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29560" y="1378843"/>
            <a:ext cx="6275100" cy="380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29554" y="5248380"/>
            <a:ext cx="6275100" cy="146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6239612" y="8635587"/>
            <a:ext cx="404100" cy="72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29554" y="2048380"/>
            <a:ext cx="6275100" cy="363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29554" y="5837454"/>
            <a:ext cx="6275100" cy="24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6239612" y="8635587"/>
            <a:ext cx="404100" cy="72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6239612" y="8635587"/>
            <a:ext cx="404100" cy="72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29554" y="3983056"/>
            <a:ext cx="6275100" cy="155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6239612" y="8635587"/>
            <a:ext cx="404100" cy="72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29554" y="824120"/>
            <a:ext cx="6275100" cy="106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29554" y="2134213"/>
            <a:ext cx="6275100" cy="63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6239612" y="8635587"/>
            <a:ext cx="404100" cy="72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29554" y="824120"/>
            <a:ext cx="6275100" cy="106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29554" y="2134213"/>
            <a:ext cx="2945700" cy="63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558861" y="2134213"/>
            <a:ext cx="2945700" cy="63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6239612" y="8635587"/>
            <a:ext cx="404100" cy="72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29554" y="824120"/>
            <a:ext cx="6275100" cy="106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6239612" y="8635587"/>
            <a:ext cx="404100" cy="72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29554" y="1028889"/>
            <a:ext cx="2067900" cy="139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29554" y="2573333"/>
            <a:ext cx="2067900" cy="588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6239612" y="8635587"/>
            <a:ext cx="404100" cy="72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361049" y="833611"/>
            <a:ext cx="4689600" cy="757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6239612" y="8635587"/>
            <a:ext cx="404100" cy="72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367088" y="-231"/>
            <a:ext cx="3367200" cy="952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95530" y="2283657"/>
            <a:ext cx="2979000" cy="274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95530" y="5190880"/>
            <a:ext cx="2979000" cy="22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3637736" y="1340880"/>
            <a:ext cx="2825700" cy="684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6239612" y="8635587"/>
            <a:ext cx="404100" cy="72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29554" y="7834398"/>
            <a:ext cx="4417800" cy="112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6239612" y="8635587"/>
            <a:ext cx="404100" cy="72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29554" y="824120"/>
            <a:ext cx="6275100" cy="10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29554" y="2134213"/>
            <a:ext cx="6275100" cy="63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6239612" y="8635587"/>
            <a:ext cx="404100" cy="7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softorg.com.ua/" TargetMode="External"/><Relationship Id="rId4" Type="http://schemas.openxmlformats.org/officeDocument/2006/relationships/hyperlink" Target="http://www.softorg.com.ua/" TargetMode="External"/><Relationship Id="rId11" Type="http://schemas.openxmlformats.org/officeDocument/2006/relationships/image" Target="../media/image6.png"/><Relationship Id="rId10" Type="http://schemas.openxmlformats.org/officeDocument/2006/relationships/image" Target="../media/image1.png"/><Relationship Id="rId9" Type="http://schemas.openxmlformats.org/officeDocument/2006/relationships/image" Target="../media/image8.png"/><Relationship Id="rId5" Type="http://schemas.openxmlformats.org/officeDocument/2006/relationships/hyperlink" Target="https://www.youtube.com/watch?v=frbXqZS81oE" TargetMode="External"/><Relationship Id="rId6" Type="http://schemas.openxmlformats.org/officeDocument/2006/relationships/image" Target="../media/image5.png"/><Relationship Id="rId7" Type="http://schemas.openxmlformats.org/officeDocument/2006/relationships/image" Target="../media/image7.png"/><Relationship Id="rId8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softorg.com.ua" TargetMode="External"/><Relationship Id="rId4" Type="http://schemas.openxmlformats.org/officeDocument/2006/relationships/hyperlink" Target="http://www.softorg.com.ua" TargetMode="External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419425" y="187972"/>
            <a:ext cx="38004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900">
                <a:solidFill>
                  <a:schemeClr val="dk1"/>
                </a:solidFill>
              </a:rPr>
              <a:t>ПП "КОМПАНІЯ" СОФТОРГ"</a:t>
            </a:r>
            <a:br>
              <a:rPr b="1" lang="ru" sz="900">
                <a:solidFill>
                  <a:schemeClr val="dk1"/>
                </a:solidFill>
              </a:rPr>
            </a:br>
            <a:r>
              <a:rPr b="1" lang="ru" sz="900">
                <a:solidFill>
                  <a:schemeClr val="dk1"/>
                </a:solidFill>
              </a:rPr>
              <a:t>адреса: 65005, Одеська область, м Одеса,</a:t>
            </a:r>
            <a:br>
              <a:rPr b="1" lang="ru" sz="900">
                <a:solidFill>
                  <a:schemeClr val="dk1"/>
                </a:solidFill>
              </a:rPr>
            </a:br>
            <a:r>
              <a:rPr b="1" lang="ru" sz="900">
                <a:solidFill>
                  <a:schemeClr val="dk1"/>
                </a:solidFill>
              </a:rPr>
              <a:t>Малиновський р-н, вул. Дальницька, 50/21</a:t>
            </a:r>
            <a:br>
              <a:rPr b="1" lang="ru" sz="900">
                <a:solidFill>
                  <a:schemeClr val="dk1"/>
                </a:solidFill>
              </a:rPr>
            </a:br>
            <a:r>
              <a:rPr b="1" lang="ru" sz="900">
                <a:solidFill>
                  <a:schemeClr val="dk1"/>
                </a:solidFill>
              </a:rPr>
              <a:t>(048) 738-97-00</a:t>
            </a:r>
            <a:r>
              <a:rPr lang="ru" sz="900">
                <a:solidFill>
                  <a:schemeClr val="dk1"/>
                </a:solidFill>
              </a:rPr>
              <a:t>;</a:t>
            </a:r>
            <a:r>
              <a:rPr lang="ru" sz="90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ru" sz="900" u="sng">
                <a:solidFill>
                  <a:srgbClr val="131393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www.softorg.com.ua</a:t>
            </a:r>
            <a:endParaRPr sz="1100">
              <a:solidFill>
                <a:srgbClr val="131393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442913" y="1072926"/>
            <a:ext cx="5848350" cy="48753"/>
          </a:xfrm>
          <a:custGeom>
            <a:rect b="b" l="l" r="r" t="t"/>
            <a:pathLst>
              <a:path extrusionOk="0" h="6713" w="233934">
                <a:moveTo>
                  <a:pt x="0" y="6096"/>
                </a:moveTo>
                <a:cubicBezTo>
                  <a:pt x="22295" y="1651"/>
                  <a:pt x="45500" y="4261"/>
                  <a:pt x="68199" y="5525"/>
                </a:cubicBezTo>
                <a:cubicBezTo>
                  <a:pt x="114942" y="8129"/>
                  <a:pt x="161976" y="6155"/>
                  <a:pt x="208598" y="1905"/>
                </a:cubicBezTo>
                <a:cubicBezTo>
                  <a:pt x="217032" y="1136"/>
                  <a:pt x="225630" y="1666"/>
                  <a:pt x="233934" y="0"/>
                </a:cubicBezTo>
              </a:path>
            </a:pathLst>
          </a:custGeom>
          <a:noFill/>
          <a:ln cap="flat" cmpd="sng" w="19050">
            <a:solidFill>
              <a:srgbClr val="EFEFF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6" name="Google Shape;56;p13"/>
          <p:cNvSpPr txBox="1"/>
          <p:nvPr/>
        </p:nvSpPr>
        <p:spPr>
          <a:xfrm>
            <a:off x="450000" y="1129424"/>
            <a:ext cx="5834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060720"/>
                </a:solidFill>
                <a:latin typeface="Proxima Nova"/>
                <a:ea typeface="Proxima Nova"/>
                <a:cs typeface="Proxima Nova"/>
                <a:sym typeface="Proxima Nova"/>
              </a:rPr>
              <a:t>Kansai NW8803GEMK</a:t>
            </a:r>
            <a:endParaRPr b="1" sz="2400">
              <a:solidFill>
                <a:srgbClr val="06072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357875" y="1607075"/>
            <a:ext cx="3128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rgbClr val="434343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Розпошивальна машина з правобічним ножем обрізки тканини</a:t>
            </a:r>
            <a:endParaRPr sz="1200">
              <a:solidFill>
                <a:srgbClr val="434343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450000" y="3285855"/>
            <a:ext cx="28164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89999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rgbClr val="060720"/>
                </a:solidFill>
                <a:latin typeface="Proxima Nova"/>
                <a:ea typeface="Proxima Nova"/>
                <a:cs typeface="Proxima Nova"/>
                <a:sym typeface="Proxima Nova"/>
              </a:rPr>
              <a:t>Основні функції: </a:t>
            </a:r>
            <a:endParaRPr b="1" sz="1500">
              <a:solidFill>
                <a:srgbClr val="06072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442875" y="3714660"/>
            <a:ext cx="32991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59849" lvl="0" marL="17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ru" sz="1100">
                <a:solidFill>
                  <a:schemeClr val="dk1"/>
                </a:solidFill>
              </a:rPr>
              <a:t>Для підшивання низу та рукавів виробів, обробки горловини</a:t>
            </a:r>
            <a:endParaRPr sz="1100">
              <a:solidFill>
                <a:srgbClr val="434343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60" name="Google Shape;60;p13"/>
          <p:cNvSpPr/>
          <p:nvPr/>
        </p:nvSpPr>
        <p:spPr>
          <a:xfrm>
            <a:off x="442863" y="5028397"/>
            <a:ext cx="5848350" cy="48753"/>
          </a:xfrm>
          <a:custGeom>
            <a:rect b="b" l="l" r="r" t="t"/>
            <a:pathLst>
              <a:path extrusionOk="0" h="6713" w="233934">
                <a:moveTo>
                  <a:pt x="0" y="6096"/>
                </a:moveTo>
                <a:cubicBezTo>
                  <a:pt x="22295" y="1651"/>
                  <a:pt x="45500" y="4261"/>
                  <a:pt x="68199" y="5525"/>
                </a:cubicBezTo>
                <a:cubicBezTo>
                  <a:pt x="114942" y="8129"/>
                  <a:pt x="161976" y="6155"/>
                  <a:pt x="208598" y="1905"/>
                </a:cubicBezTo>
                <a:cubicBezTo>
                  <a:pt x="217032" y="1136"/>
                  <a:pt x="225630" y="1666"/>
                  <a:pt x="233934" y="0"/>
                </a:cubicBezTo>
              </a:path>
            </a:pathLst>
          </a:custGeom>
          <a:noFill/>
          <a:ln cap="flat" cmpd="sng" w="19050">
            <a:solidFill>
              <a:srgbClr val="00F0FF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1" name="Google Shape;61;p13"/>
          <p:cNvSpPr txBox="1"/>
          <p:nvPr/>
        </p:nvSpPr>
        <p:spPr>
          <a:xfrm>
            <a:off x="1499675" y="5272799"/>
            <a:ext cx="35337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ru" sz="2200">
                <a:solidFill>
                  <a:srgbClr val="060720"/>
                </a:solidFill>
                <a:latin typeface="Proxima Nova"/>
                <a:ea typeface="Proxima Nova"/>
                <a:cs typeface="Proxima Nova"/>
                <a:sym typeface="Proxima Nova"/>
              </a:rPr>
              <a:t>Переваги моделі: </a:t>
            </a:r>
            <a:endParaRPr b="1" sz="2200">
              <a:solidFill>
                <a:srgbClr val="06072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2" name="Google Shape;62;p13"/>
          <p:cNvSpPr/>
          <p:nvPr/>
        </p:nvSpPr>
        <p:spPr>
          <a:xfrm>
            <a:off x="542463" y="3073292"/>
            <a:ext cx="5848350" cy="48753"/>
          </a:xfrm>
          <a:custGeom>
            <a:rect b="b" l="l" r="r" t="t"/>
            <a:pathLst>
              <a:path extrusionOk="0" h="6713" w="233934">
                <a:moveTo>
                  <a:pt x="0" y="6096"/>
                </a:moveTo>
                <a:cubicBezTo>
                  <a:pt x="22295" y="1651"/>
                  <a:pt x="45500" y="4261"/>
                  <a:pt x="68199" y="5525"/>
                </a:cubicBezTo>
                <a:cubicBezTo>
                  <a:pt x="114942" y="8129"/>
                  <a:pt x="161976" y="6155"/>
                  <a:pt x="208598" y="1905"/>
                </a:cubicBezTo>
                <a:cubicBezTo>
                  <a:pt x="217032" y="1136"/>
                  <a:pt x="225630" y="1666"/>
                  <a:pt x="233934" y="0"/>
                </a:cubicBezTo>
              </a:path>
            </a:pathLst>
          </a:custGeom>
          <a:noFill/>
          <a:ln cap="flat" cmpd="sng" w="19050">
            <a:solidFill>
              <a:srgbClr val="00F0FF"/>
            </a:solidFill>
            <a:prstDash val="solid"/>
            <a:round/>
            <a:headEnd len="med" w="med" type="none"/>
            <a:tailEnd len="med" w="med" type="none"/>
          </a:ln>
        </p:spPr>
      </p:sp>
      <p:pic>
        <p:nvPicPr>
          <p:cNvPr id="63" name="Google Shape;63;p1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0300" y="2374425"/>
            <a:ext cx="1742935" cy="5487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3"/>
          <p:cNvSpPr txBox="1"/>
          <p:nvPr/>
        </p:nvSpPr>
        <p:spPr>
          <a:xfrm>
            <a:off x="3912475" y="3714660"/>
            <a:ext cx="27192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59849" lvl="0" marL="17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Proxima Nova Semibold"/>
              <a:buChar char="●"/>
            </a:pPr>
            <a:r>
              <a:rPr lang="ru" sz="1100">
                <a:solidFill>
                  <a:schemeClr val="dk1"/>
                </a:solidFill>
              </a:rPr>
              <a:t>Довжина стібка регулюється одним натиском кнопки</a:t>
            </a:r>
            <a:endParaRPr sz="1100">
              <a:solidFill>
                <a:srgbClr val="434343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179999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159849" lvl="0" marL="17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Proxima Nova Semibold"/>
              <a:buChar char="●"/>
            </a:pPr>
            <a:r>
              <a:rPr lang="ru" sz="1100">
                <a:solidFill>
                  <a:schemeClr val="dk1"/>
                </a:solidFill>
              </a:rPr>
              <a:t>Змінні комплекти для розпошива, окантування, підгинання</a:t>
            </a:r>
            <a:endParaRPr sz="1100">
              <a:solidFill>
                <a:schemeClr val="dk1"/>
              </a:solidFill>
            </a:endParaRPr>
          </a:p>
          <a:p>
            <a:pPr indent="0" lvl="0" marL="179999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0674" y="292977"/>
            <a:ext cx="2248896" cy="5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 txBox="1"/>
          <p:nvPr/>
        </p:nvSpPr>
        <p:spPr>
          <a:xfrm>
            <a:off x="867175" y="6178371"/>
            <a:ext cx="55032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solidFill>
                  <a:schemeClr val="dk1"/>
                </a:solidFill>
              </a:rPr>
              <a:t>Двошарові масляні ущільнювачі в зоні голководія та притискної лапки захищають швейні вироби від плям оливи. 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867175" y="5886342"/>
            <a:ext cx="5503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b="1" lang="ru" sz="1600">
                <a:solidFill>
                  <a:schemeClr val="dk1"/>
                </a:solidFill>
              </a:rPr>
              <a:t>Чисте шиття </a:t>
            </a:r>
            <a:endParaRPr b="1" sz="1200">
              <a:solidFill>
                <a:srgbClr val="060720"/>
              </a:solidFill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867175" y="7128067"/>
            <a:ext cx="55032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solidFill>
                  <a:schemeClr val="dk1"/>
                </a:solidFill>
              </a:rPr>
              <a:t>Регулювання ходу та заміна голководія здійснюється лише за допомогою викрутки. </a:t>
            </a:r>
            <a:r>
              <a:rPr b="1" lang="ru" sz="1100">
                <a:solidFill>
                  <a:schemeClr val="dk1"/>
                </a:solidFill>
              </a:rPr>
              <a:t>Хід можна збільшити до 33 мм. </a:t>
            </a:r>
            <a:endParaRPr b="1" sz="1200">
              <a:solidFill>
                <a:srgbClr val="060720"/>
              </a:solidFill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867175" y="6836038"/>
            <a:ext cx="5503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b="1" lang="ru" sz="1600">
                <a:solidFill>
                  <a:schemeClr val="dk1"/>
                </a:solidFill>
              </a:rPr>
              <a:t>Легке регулювання ходу голководія</a:t>
            </a:r>
            <a:endParaRPr b="1" sz="1200">
              <a:solidFill>
                <a:srgbClr val="060720"/>
              </a:solidFill>
            </a:endParaRPr>
          </a:p>
        </p:txBody>
      </p:sp>
      <p:sp>
        <p:nvSpPr>
          <p:cNvPr id="70" name="Google Shape;70;p13"/>
          <p:cNvSpPr txBox="1"/>
          <p:nvPr/>
        </p:nvSpPr>
        <p:spPr>
          <a:xfrm>
            <a:off x="867175" y="8103982"/>
            <a:ext cx="55032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solidFill>
                  <a:schemeClr val="dk1"/>
                </a:solidFill>
              </a:rPr>
              <a:t>При натисканні на важіль ниткопритягувач опускається вниз до оператора. Цей механізм полегшує заправку нитки та усунення несправностей. </a:t>
            </a:r>
            <a:endParaRPr sz="1200">
              <a:solidFill>
                <a:srgbClr val="060720"/>
              </a:solidFill>
            </a:endParaRPr>
          </a:p>
        </p:txBody>
      </p:sp>
      <p:sp>
        <p:nvSpPr>
          <p:cNvPr id="71" name="Google Shape;71;p13"/>
          <p:cNvSpPr txBox="1"/>
          <p:nvPr/>
        </p:nvSpPr>
        <p:spPr>
          <a:xfrm>
            <a:off x="867175" y="7811953"/>
            <a:ext cx="5503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b="1" lang="ru" sz="1600">
                <a:solidFill>
                  <a:schemeClr val="dk1"/>
                </a:solidFill>
              </a:rPr>
              <a:t>Ковзний механізм ниткопритягувача</a:t>
            </a:r>
            <a:endParaRPr b="1" sz="1600">
              <a:solidFill>
                <a:schemeClr val="dk1"/>
              </a:solidFill>
            </a:endParaRPr>
          </a:p>
        </p:txBody>
      </p:sp>
      <p:pic>
        <p:nvPicPr>
          <p:cNvPr id="72" name="Google Shape;72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58075" y="6953315"/>
            <a:ext cx="457201" cy="45720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3"/>
          <p:cNvSpPr txBox="1"/>
          <p:nvPr/>
        </p:nvSpPr>
        <p:spPr>
          <a:xfrm>
            <a:off x="430559" y="4176663"/>
            <a:ext cx="30000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59849" lvl="0" marL="17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ru" sz="1100">
                <a:solidFill>
                  <a:schemeClr val="dk1"/>
                </a:solidFill>
              </a:rPr>
              <a:t>Підходить для роботи з трикотажними та еластичними тканинами</a:t>
            </a:r>
            <a:endParaRPr/>
          </a:p>
        </p:txBody>
      </p:sp>
      <p:pic>
        <p:nvPicPr>
          <p:cNvPr id="74" name="Google Shape;74;p1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83985" y="7941713"/>
            <a:ext cx="457201" cy="457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3"/>
          <p:cNvPicPr preferRelativeResize="0"/>
          <p:nvPr/>
        </p:nvPicPr>
        <p:blipFill rotWithShape="1">
          <a:blip r:embed="rId10">
            <a:alphaModFix/>
          </a:blip>
          <a:srcRect b="6627" l="0" r="0" t="6627"/>
          <a:stretch/>
        </p:blipFill>
        <p:spPr>
          <a:xfrm>
            <a:off x="4190875" y="1262937"/>
            <a:ext cx="2028948" cy="1669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58075" y="6027965"/>
            <a:ext cx="457201" cy="457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/>
          <p:nvPr/>
        </p:nvSpPr>
        <p:spPr>
          <a:xfrm flipH="1" rot="10800000">
            <a:off x="13500" y="8373473"/>
            <a:ext cx="6734178" cy="1163052"/>
          </a:xfrm>
          <a:prstGeom prst="flowChartDocument">
            <a:avLst/>
          </a:prstGeom>
          <a:solidFill>
            <a:srgbClr val="1313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82" name="Google Shape;82;p14"/>
          <p:cNvSpPr/>
          <p:nvPr/>
        </p:nvSpPr>
        <p:spPr>
          <a:xfrm>
            <a:off x="442913" y="245099"/>
            <a:ext cx="5848350" cy="48753"/>
          </a:xfrm>
          <a:custGeom>
            <a:rect b="b" l="l" r="r" t="t"/>
            <a:pathLst>
              <a:path extrusionOk="0" h="6713" w="233934">
                <a:moveTo>
                  <a:pt x="0" y="6096"/>
                </a:moveTo>
                <a:cubicBezTo>
                  <a:pt x="22295" y="1651"/>
                  <a:pt x="45500" y="4261"/>
                  <a:pt x="68199" y="5525"/>
                </a:cubicBezTo>
                <a:cubicBezTo>
                  <a:pt x="114942" y="8129"/>
                  <a:pt x="161976" y="6155"/>
                  <a:pt x="208598" y="1905"/>
                </a:cubicBezTo>
                <a:cubicBezTo>
                  <a:pt x="217032" y="1136"/>
                  <a:pt x="225630" y="1666"/>
                  <a:pt x="233934" y="0"/>
                </a:cubicBezTo>
              </a:path>
            </a:pathLst>
          </a:custGeom>
          <a:noFill/>
          <a:ln cap="flat" cmpd="sng" w="19050">
            <a:solidFill>
              <a:srgbClr val="EFEFF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3" name="Google Shape;83;p14">
            <a:hlinkClick r:id="rId3"/>
          </p:cNvPr>
          <p:cNvSpPr txBox="1"/>
          <p:nvPr/>
        </p:nvSpPr>
        <p:spPr>
          <a:xfrm>
            <a:off x="1694625" y="8765735"/>
            <a:ext cx="2223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 u="sng">
                <a:solidFill>
                  <a:srgbClr val="00F0FF"/>
                </a:solidFill>
                <a:latin typeface="Proxima Nova"/>
                <a:ea typeface="Proxima Nova"/>
                <a:cs typeface="Proxima Nova"/>
                <a:sym typeface="Proxima Nov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www.softorg.ua</a:t>
            </a:r>
            <a:endParaRPr b="1" sz="1600">
              <a:solidFill>
                <a:srgbClr val="00F0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84" name="Google Shape;8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5899" y="8589126"/>
            <a:ext cx="860500" cy="86047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4"/>
          <p:cNvSpPr txBox="1"/>
          <p:nvPr/>
        </p:nvSpPr>
        <p:spPr>
          <a:xfrm>
            <a:off x="4662675" y="9047127"/>
            <a:ext cx="208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welcome@softorg.ua</a:t>
            </a:r>
            <a:endParaRPr sz="1100">
              <a:solidFill>
                <a:schemeClr val="lt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86" name="Google Shape;86;p14"/>
          <p:cNvSpPr/>
          <p:nvPr/>
        </p:nvSpPr>
        <p:spPr>
          <a:xfrm>
            <a:off x="442913" y="4441202"/>
            <a:ext cx="5848350" cy="48753"/>
          </a:xfrm>
          <a:custGeom>
            <a:rect b="b" l="l" r="r" t="t"/>
            <a:pathLst>
              <a:path extrusionOk="0" h="6713" w="233934">
                <a:moveTo>
                  <a:pt x="0" y="6096"/>
                </a:moveTo>
                <a:cubicBezTo>
                  <a:pt x="22295" y="1651"/>
                  <a:pt x="45500" y="4261"/>
                  <a:pt x="68199" y="5525"/>
                </a:cubicBezTo>
                <a:cubicBezTo>
                  <a:pt x="114942" y="8129"/>
                  <a:pt x="161976" y="6155"/>
                  <a:pt x="208598" y="1905"/>
                </a:cubicBezTo>
                <a:cubicBezTo>
                  <a:pt x="217032" y="1136"/>
                  <a:pt x="225630" y="1666"/>
                  <a:pt x="233934" y="0"/>
                </a:cubicBezTo>
              </a:path>
            </a:pathLst>
          </a:custGeom>
          <a:noFill/>
          <a:ln cap="flat" cmpd="sng" w="19050">
            <a:solidFill>
              <a:srgbClr val="EFEFF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7" name="Google Shape;87;p14"/>
          <p:cNvSpPr txBox="1"/>
          <p:nvPr/>
        </p:nvSpPr>
        <p:spPr>
          <a:xfrm>
            <a:off x="811675" y="455850"/>
            <a:ext cx="49098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>
                <a:solidFill>
                  <a:srgbClr val="060720"/>
                </a:solidFill>
                <a:latin typeface="Proxima Nova"/>
                <a:ea typeface="Proxima Nova"/>
                <a:cs typeface="Proxima Nova"/>
                <a:sym typeface="Proxima Nova"/>
              </a:rPr>
              <a:t>Основні характеристики</a:t>
            </a:r>
            <a:endParaRPr b="1" sz="2200">
              <a:solidFill>
                <a:srgbClr val="06072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aphicFrame>
        <p:nvGraphicFramePr>
          <p:cNvPr id="88" name="Google Shape;88;p14"/>
          <p:cNvGraphicFramePr/>
          <p:nvPr/>
        </p:nvGraphicFramePr>
        <p:xfrm>
          <a:off x="255900" y="103174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{150D456D-E961-49A8-827A-E27343D8C205}</a:tableStyleId>
              </a:tblPr>
              <a:tblGrid>
                <a:gridCol w="3596050"/>
                <a:gridCol w="26533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ru" sz="1300">
                          <a:solidFill>
                            <a:schemeClr val="lt1"/>
                          </a:solidFill>
                        </a:rPr>
                        <a:t>Тип матеріалів  </a:t>
                      </a:r>
                      <a:endParaRPr b="1" sz="13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/>
                        <a:t>Легкі, середні  </a:t>
                      </a:r>
                      <a:endParaRPr sz="1300"/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300">
                          <a:solidFill>
                            <a:schemeClr val="lt1"/>
                          </a:solidFill>
                        </a:rPr>
                        <a:t>Голка</a:t>
                      </a:r>
                      <a:endParaRPr b="1" sz="1300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300">
                          <a:solidFill>
                            <a:schemeClr val="dk1"/>
                          </a:solidFill>
                        </a:rPr>
                        <a:t>UY128GAS #9 ~ 14  </a:t>
                      </a:r>
                      <a:endParaRPr sz="1300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300">
                          <a:solidFill>
                            <a:schemeClr val="lt1"/>
                          </a:solidFill>
                        </a:rPr>
                        <a:t>Кількість ниток  </a:t>
                      </a:r>
                      <a:endParaRPr b="1" sz="1300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/>
                        <a:t>5</a:t>
                      </a:r>
                      <a:endParaRPr sz="1300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300">
                          <a:solidFill>
                            <a:schemeClr val="lt1"/>
                          </a:solidFill>
                        </a:rPr>
                        <a:t>Відстань між голками  </a:t>
                      </a:r>
                      <a:endParaRPr b="1" sz="1300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300">
                          <a:solidFill>
                            <a:schemeClr val="dk1"/>
                          </a:solidFill>
                        </a:rPr>
                        <a:t>7/32, 1/4”</a:t>
                      </a:r>
                      <a:endParaRPr sz="1300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300">
                          <a:solidFill>
                            <a:schemeClr val="lt1"/>
                          </a:solidFill>
                        </a:rPr>
                        <a:t>Хід голководія  </a:t>
                      </a:r>
                      <a:endParaRPr b="1" sz="1300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/>
                        <a:t>31 (можна збільшити до 33 мм)  </a:t>
                      </a:r>
                      <a:endParaRPr sz="1300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300">
                          <a:solidFill>
                            <a:schemeClr val="lt1"/>
                          </a:solidFill>
                        </a:rPr>
                        <a:t>Довжина стібка  </a:t>
                      </a:r>
                      <a:endParaRPr b="1" sz="1300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/>
                        <a:t>1,6-3,2 мм  </a:t>
                      </a:r>
                      <a:endParaRPr sz="1300"/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300">
                          <a:solidFill>
                            <a:schemeClr val="lt1"/>
                          </a:solidFill>
                        </a:rPr>
                        <a:t>Висота підйому притискної лапки  </a:t>
                      </a:r>
                      <a:endParaRPr b="1" sz="1300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/>
                        <a:t>5 мм</a:t>
                      </a:r>
                      <a:endParaRPr sz="1300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300">
                          <a:solidFill>
                            <a:schemeClr val="lt1"/>
                          </a:solidFill>
                        </a:rPr>
                        <a:t>Швидкість шиття  </a:t>
                      </a:r>
                      <a:endParaRPr b="1" sz="1300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/>
                        <a:t>5000 ст/хв  </a:t>
                      </a:r>
                      <a:endParaRPr sz="1300"/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89" name="Google Shape;89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47025" y="9089403"/>
            <a:ext cx="315648" cy="31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47027" y="8720975"/>
            <a:ext cx="315648" cy="31565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4"/>
          <p:cNvSpPr txBox="1"/>
          <p:nvPr/>
        </p:nvSpPr>
        <p:spPr>
          <a:xfrm>
            <a:off x="4662675" y="8672597"/>
            <a:ext cx="3000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+38 (067) 196 13 30</a:t>
            </a:r>
            <a:endParaRPr sz="1300">
              <a:solidFill>
                <a:schemeClr val="lt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